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60" r:id="rId3"/>
    <p:sldId id="271" r:id="rId4"/>
    <p:sldId id="286" r:id="rId5"/>
    <p:sldId id="288" r:id="rId6"/>
    <p:sldId id="289" r:id="rId7"/>
    <p:sldId id="290" r:id="rId8"/>
    <p:sldId id="282" r:id="rId9"/>
    <p:sldId id="291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8C682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048" autoAdjust="0"/>
    <p:restoredTop sz="94660"/>
  </p:normalViewPr>
  <p:slideViewPr>
    <p:cSldViewPr>
      <p:cViewPr varScale="1">
        <p:scale>
          <a:sx n="68" d="100"/>
          <a:sy n="68" d="100"/>
        </p:scale>
        <p:origin x="102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5793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sndAc>
          <p:stSnd>
            <p:snd r:embed="rId1" name="explode.wav"/>
          </p:stSnd>
        </p:sndAc>
      </p:transition>
    </mc:Choice>
    <mc:Fallback xmlns="">
      <p:transition advClick="0" advTm="5000">
        <p:sndAc>
          <p:stSnd>
            <p:snd r:embed="rId3" name="explode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822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sndAc>
          <p:stSnd>
            <p:snd r:embed="rId1" name="explode.wav"/>
          </p:stSnd>
        </p:sndAc>
      </p:transition>
    </mc:Choice>
    <mc:Fallback xmlns="">
      <p:transition advClick="0" advTm="5000">
        <p:sndAc>
          <p:stSnd>
            <p:snd r:embed="rId3" name="explode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790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sndAc>
          <p:stSnd>
            <p:snd r:embed="rId1" name="explode.wav"/>
          </p:stSnd>
        </p:sndAc>
      </p:transition>
    </mc:Choice>
    <mc:Fallback xmlns="">
      <p:transition advClick="0" advTm="5000">
        <p:sndAc>
          <p:stSnd>
            <p:snd r:embed="rId3" name="explode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1846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sndAc>
          <p:stSnd>
            <p:snd r:embed="rId1" name="explode.wav"/>
          </p:stSnd>
        </p:sndAc>
      </p:transition>
    </mc:Choice>
    <mc:Fallback xmlns="">
      <p:transition advClick="0" advTm="5000">
        <p:sndAc>
          <p:stSnd>
            <p:snd r:embed="rId3" name="explode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08.12.2020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874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sndAc>
          <p:stSnd>
            <p:snd r:embed="rId1" name="explode.wav"/>
          </p:stSnd>
        </p:sndAc>
      </p:transition>
    </mc:Choice>
    <mc:Fallback xmlns="">
      <p:transition advClick="0" advTm="5000">
        <p:sndAc>
          <p:stSnd>
            <p:snd r:embed="rId3" name="explode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08.12.2020</a:t>
            </a:fld>
            <a:endParaRPr lang="ru-RU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24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sndAc>
          <p:stSnd>
            <p:snd r:embed="rId1" name="explode.wav"/>
          </p:stSnd>
        </p:sndAc>
      </p:transition>
    </mc:Choice>
    <mc:Fallback xmlns="">
      <p:transition advClick="0" advTm="5000">
        <p:sndAc>
          <p:stSnd>
            <p:snd r:embed="rId3" name="explode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08.12.2020</a:t>
            </a:fld>
            <a:endParaRPr lang="ru-RU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424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sndAc>
          <p:stSnd>
            <p:snd r:embed="rId1" name="explode.wav"/>
          </p:stSnd>
        </p:sndAc>
      </p:transition>
    </mc:Choice>
    <mc:Fallback xmlns="">
      <p:transition advClick="0" advTm="5000">
        <p:sndAc>
          <p:stSnd>
            <p:snd r:embed="rId3" name="explode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08.12.2020</a:t>
            </a:fld>
            <a:endParaRPr lang="ru-RU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097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sndAc>
          <p:stSnd>
            <p:snd r:embed="rId1" name="explode.wav"/>
          </p:stSnd>
        </p:sndAc>
      </p:transition>
    </mc:Choice>
    <mc:Fallback xmlns="">
      <p:transition advClick="0" advTm="5000">
        <p:sndAc>
          <p:stSnd>
            <p:snd r:embed="rId3" name="explode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085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sndAc>
          <p:stSnd>
            <p:snd r:embed="rId1" name="explode.wav"/>
          </p:stSnd>
        </p:sndAc>
      </p:transition>
    </mc:Choice>
    <mc:Fallback xmlns="">
      <p:transition advClick="0" advTm="5000">
        <p:sndAc>
          <p:stSnd>
            <p:snd r:embed="rId3" name="explode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8477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sndAc>
          <p:stSnd>
            <p:snd r:embed="rId1" name="explode.wav"/>
          </p:stSnd>
        </p:sndAc>
      </p:transition>
    </mc:Choice>
    <mc:Fallback xmlns="">
      <p:transition advClick="0" advTm="5000">
        <p:sndAc>
          <p:stSnd>
            <p:snd r:embed="rId3" name="explode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7674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sndAc>
          <p:stSnd>
            <p:snd r:embed="rId1" name="explode.wav"/>
          </p:stSnd>
        </p:sndAc>
      </p:transition>
    </mc:Choice>
    <mc:Fallback xmlns="">
      <p:transition advClick="0" advTm="5000">
        <p:sndAc>
          <p:stSnd>
            <p:snd r:embed="rId3" name="explode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17649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54530" y="3765449"/>
            <a:ext cx="5449871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1376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sndAc>
          <p:stSnd>
            <p:snd r:embed="rId1" name="explode.wav"/>
          </p:stSnd>
        </p:sndAc>
      </p:transition>
    </mc:Choice>
    <mc:Fallback xmlns="">
      <p:transition advClick="0" advTm="5000">
        <p:sndAc>
          <p:stSnd>
            <p:snd r:embed="rId3" name="explode.wav"/>
          </p:stSnd>
        </p:sndAc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0573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sndAc>
          <p:stSnd>
            <p:snd r:embed="rId1" name="explode.wav"/>
          </p:stSnd>
        </p:sndAc>
      </p:transition>
    </mc:Choice>
    <mc:Fallback xmlns="">
      <p:transition advClick="0" advTm="5000">
        <p:sndAc>
          <p:stSnd>
            <p:snd r:embed="rId3" name="explode.wav"/>
          </p:stSnd>
        </p:sndAc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08.12.2020</a:t>
            </a:fld>
            <a:endParaRPr lang="ru-RU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312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sndAc>
          <p:stSnd>
            <p:snd r:embed="rId1" name="explode.wav"/>
          </p:stSnd>
        </p:sndAc>
      </p:transition>
    </mc:Choice>
    <mc:Fallback xmlns="">
      <p:transition advClick="0" advTm="5000">
        <p:sndAc>
          <p:stSnd>
            <p:snd r:embed="rId3" name="explode.wav"/>
          </p:stSnd>
        </p:sndAc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08.12.2020</a:t>
            </a:fld>
            <a:endParaRPr lang="ru-RU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1861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sndAc>
          <p:stSnd>
            <p:snd r:embed="rId1" name="explode.wav"/>
          </p:stSnd>
        </p:sndAc>
      </p:transition>
    </mc:Choice>
    <mc:Fallback xmlns="">
      <p:transition advClick="0" advTm="5000">
        <p:sndAc>
          <p:stSnd>
            <p:snd r:embed="rId3" name="explode.wav"/>
          </p:stSnd>
        </p:sndAc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573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sndAc>
          <p:stSnd>
            <p:snd r:embed="rId1" name="explode.wav"/>
          </p:stSnd>
        </p:sndAc>
      </p:transition>
    </mc:Choice>
    <mc:Fallback xmlns="">
      <p:transition advClick="0" advTm="5000">
        <p:sndAc>
          <p:stSnd>
            <p:snd r:embed="rId3" name="explode.wav"/>
          </p:stSnd>
        </p:sndAc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718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sndAc>
          <p:stSnd>
            <p:snd r:embed="rId1" name="explode.wav"/>
          </p:stSnd>
        </p:sndAc>
      </p:transition>
    </mc:Choice>
    <mc:Fallback xmlns="">
      <p:transition advClick="0" advTm="5000">
        <p:sndAc>
          <p:stSnd>
            <p:snd r:embed="rId3" name="explode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audio" Target="../media/audio1.wav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08.12.2020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91224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mc:AlternateContent xmlns:mc="http://schemas.openxmlformats.org/markup-compatibility/2006" xmlns:p14="http://schemas.microsoft.com/office/powerpoint/2010/main">
    <mc:Choice Requires="p14">
      <p:transition p14:dur="10" advClick="0" advTm="5000">
        <p:sndAc>
          <p:stSnd>
            <p:snd r:embed="rId19" name="explode.wav"/>
          </p:stSnd>
        </p:sndAc>
      </p:transition>
    </mc:Choice>
    <mc:Fallback xmlns="">
      <p:transition advClick="0" advTm="5000">
        <p:sndAc>
          <p:stSnd>
            <p:snd r:embed="rId20" name="explode.wav"/>
          </p:stSnd>
        </p:sndAc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1.wav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7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433774" y="1955681"/>
            <a:ext cx="7056784" cy="2436045"/>
          </a:xfrm>
          <a:blipFill>
            <a:blip r:embed="rId3" cstate="print"/>
            <a:tile tx="0" ty="0" sx="100000" sy="100000" flip="none" algn="tl"/>
          </a:blipFill>
          <a:effectLst>
            <a:outerShdw blurRad="114300" dist="190500" dir="48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oft" dir="t">
              <a:rot lat="0" lon="0" rev="17220000"/>
            </a:lightRig>
          </a:scene3d>
          <a:sp3d>
            <a:bevelT/>
          </a:sp3d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normAutofit fontScale="9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algn="ctr"/>
            <a:r>
              <a:rPr lang="ru-RU" sz="4800" b="1" cap="none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Легенда </a:t>
            </a:r>
            <a:br>
              <a:rPr lang="ru-RU" sz="4800" b="1" cap="none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800" b="1" cap="none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Великой Отечественной войны</a:t>
            </a:r>
          </a:p>
        </p:txBody>
      </p:sp>
      <p:pic>
        <p:nvPicPr>
          <p:cNvPr id="16386" name="Picture 2" descr="ИСПЫТАНИЯ САМОЛЕТА ДБ-3 С ОТСАСЫВАНИЕМ ПОГРАНИЧНОГО СЛОЯ В ПОЛЕТЕ"/>
          <p:cNvPicPr>
            <a:picLocks noChangeAspect="1" noChangeArrowheads="1"/>
          </p:cNvPicPr>
          <p:nvPr/>
        </p:nvPicPr>
        <p:blipFill>
          <a:blip r:embed="rId4" cstate="print">
            <a:lum contrast="51000"/>
          </a:blip>
          <a:srcRect t="27740" r="6299" b="13870"/>
          <a:stretch>
            <a:fillRect/>
          </a:stretch>
        </p:blipFill>
        <p:spPr bwMode="auto">
          <a:xfrm>
            <a:off x="5076056" y="4653136"/>
            <a:ext cx="3829609" cy="1734138"/>
          </a:xfrm>
          <a:prstGeom prst="rect">
            <a:avLst/>
          </a:prstGeom>
          <a:noFill/>
          <a:effectLst>
            <a:outerShdw blurRad="50800" dist="38100" dir="2700000" sx="107000" sy="107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388" name="Picture 4" descr="File:Golden Star medal 47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260648"/>
            <a:ext cx="2220493" cy="1695033"/>
          </a:xfrm>
          <a:prstGeom prst="rect">
            <a:avLst/>
          </a:prstGeom>
          <a:noFill/>
          <a:effectLst>
            <a:outerShdw blurRad="50800" dist="38100" dir="2700000" sx="108000" sy="108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319">
        <p:sndAc>
          <p:stSnd>
            <p:snd r:embed="rId2" name="explode.wav"/>
          </p:stSnd>
        </p:sndAc>
      </p:transition>
    </mc:Choice>
    <mc:Fallback xmlns="">
      <p:transition advClick="0" advTm="7319">
        <p:sndAc>
          <p:stSnd>
            <p:snd r:embed="rId6" name="explod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Фотография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1902" y="332656"/>
            <a:ext cx="4760196" cy="599718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75556" y="2420888"/>
            <a:ext cx="7992888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</a:rPr>
              <a:t>22 июня 1941 года в 4 часа утра фашистская Германия </a:t>
            </a:r>
          </a:p>
          <a:p>
            <a:pPr algn="ctr"/>
            <a:r>
              <a:rPr lang="ru-RU" sz="3600" b="1" dirty="0">
                <a:solidFill>
                  <a:schemeClr val="bg1"/>
                </a:solidFill>
              </a:rPr>
              <a:t>напала на СССР</a:t>
            </a:r>
          </a:p>
          <a:p>
            <a:pPr algn="ctr"/>
            <a:r>
              <a:rPr lang="ru-RU" sz="5400" b="1" dirty="0">
                <a:solidFill>
                  <a:schemeClr val="bg1"/>
                </a:solidFill>
              </a:rPr>
              <a:t>началась Великая Отечественная война.</a:t>
            </a:r>
          </a:p>
          <a:p>
            <a:pPr algn="ctr"/>
            <a:endParaRPr lang="ru-RU" sz="32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6971">
        <p:sndAc>
          <p:stSnd>
            <p:snd r:embed="rId2" name="explode.wav"/>
          </p:stSnd>
        </p:sndAc>
      </p:transition>
    </mc:Choice>
    <mc:Fallback xmlns="">
      <p:transition advClick="0" advTm="6971">
        <p:sndAc>
          <p:stSnd>
            <p:snd r:embed="rId4" name="explod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xit" presetSubtype="0" fill="hold" grpId="1" nodeType="after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Гастелло Николай Францевич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1609" y="476672"/>
            <a:ext cx="3954847" cy="5902757"/>
          </a:xfrm>
          <a:prstGeom prst="rect">
            <a:avLst/>
          </a:prstGeom>
          <a:ln>
            <a:noFill/>
          </a:ln>
          <a:effectLst>
            <a:outerShdw blurRad="114300" dist="317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Заголовок 5"/>
          <p:cNvSpPr txBox="1">
            <a:spLocks/>
          </p:cNvSpPr>
          <p:nvPr/>
        </p:nvSpPr>
        <p:spPr>
          <a:xfrm>
            <a:off x="755576" y="3068960"/>
            <a:ext cx="3744416" cy="2952328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effectLst>
            <a:outerShdw blurRad="114300" dist="190500" dir="4800000" sx="105000" sy="105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oft" dir="t">
              <a:rot lat="0" lon="0" rev="17220000"/>
            </a:lightRig>
          </a:scene3d>
          <a:sp3d>
            <a:bevelT/>
          </a:sp3d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1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Гастелло Николай Францевич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600" b="1" dirty="0"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100" b="1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1907-1941</a:t>
            </a:r>
            <a:endParaRPr kumimoji="0" lang="ru-RU" sz="41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Picture 6" descr="http://www.mercury-d.ru/upload/pl_plugin_1/georgievskaya_24h500_foto1.jpg"/>
          <p:cNvPicPr>
            <a:picLocks noChangeAspect="1" noChangeArrowheads="1"/>
          </p:cNvPicPr>
          <p:nvPr/>
        </p:nvPicPr>
        <p:blipFill>
          <a:blip r:embed="rId5" cstate="print"/>
          <a:srcRect l="3780" t="42308" r="5669" b="42308"/>
          <a:stretch>
            <a:fillRect/>
          </a:stretch>
        </p:blipFill>
        <p:spPr bwMode="auto">
          <a:xfrm rot="5400000">
            <a:off x="-3132948" y="3168443"/>
            <a:ext cx="6858001" cy="521112"/>
          </a:xfrm>
          <a:prstGeom prst="rect">
            <a:avLst/>
          </a:prstGeom>
          <a:noFill/>
        </p:spPr>
      </p:pic>
      <p:pic>
        <p:nvPicPr>
          <p:cNvPr id="13" name="Picture 4" descr="File:Golden Star medal 473.jpg"/>
          <p:cNvPicPr>
            <a:picLocks noChangeAspect="1" noChangeArrowheads="1"/>
          </p:cNvPicPr>
          <p:nvPr/>
        </p:nvPicPr>
        <p:blipFill>
          <a:blip r:embed="rId6" cstate="print"/>
          <a:srcRect r="51091"/>
          <a:stretch>
            <a:fillRect/>
          </a:stretch>
        </p:blipFill>
        <p:spPr bwMode="auto">
          <a:xfrm>
            <a:off x="677654" y="116632"/>
            <a:ext cx="1086034" cy="1695033"/>
          </a:xfrm>
          <a:prstGeom prst="rect">
            <a:avLst/>
          </a:prstGeom>
          <a:noFill/>
          <a:effectLst>
            <a:outerShdw blurRad="50800" dist="38100" dir="2700000" sx="108000" sy="108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4433">
        <p:sndAc>
          <p:stSnd>
            <p:snd r:embed="rId2" name="explode.wav"/>
          </p:stSnd>
        </p:sndAc>
      </p:transition>
    </mc:Choice>
    <mc:Fallback xmlns="">
      <p:transition advClick="0" advTm="4433">
        <p:sndAc>
          <p:stSnd>
            <p:snd r:embed="rId7" name="explod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/>
              <a:t>Первый подвиг Гастелло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7286" y="1198769"/>
            <a:ext cx="7287834" cy="1870192"/>
          </a:xfrm>
        </p:spPr>
        <p:txBody>
          <a:bodyPr/>
          <a:lstStyle/>
          <a:p>
            <a:pPr lvl="0"/>
            <a:r>
              <a:rPr lang="ru-RU" sz="2800" b="1" dirty="0"/>
              <a:t>24 июня 1941 года огнём крупнокалиберного пулемёта из стоящего на аэродроме самолёта сбил «Юнкерс-88».</a:t>
            </a:r>
          </a:p>
          <a:p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3" cstate="print"/>
          <a:srcRect l="12728" t="4429" r="13004" b="7874"/>
          <a:stretch>
            <a:fillRect/>
          </a:stretch>
        </p:blipFill>
        <p:spPr bwMode="auto">
          <a:xfrm>
            <a:off x="467544" y="3068960"/>
            <a:ext cx="3672408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4" cstate="print"/>
          <a:srcRect l="12728" t="4921" r="13558" b="5413"/>
          <a:stretch>
            <a:fillRect/>
          </a:stretch>
        </p:blipFill>
        <p:spPr bwMode="auto">
          <a:xfrm>
            <a:off x="1403648" y="4221088"/>
            <a:ext cx="3600400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5" cstate="print"/>
          <a:srcRect l="13281" t="4429" r="13281" b="4921"/>
          <a:stretch>
            <a:fillRect/>
          </a:stretch>
        </p:blipFill>
        <p:spPr bwMode="auto">
          <a:xfrm>
            <a:off x="3923928" y="3068960"/>
            <a:ext cx="3672408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6" cstate="print"/>
          <a:srcRect l="13281" t="4429" r="13281" b="4872"/>
          <a:stretch>
            <a:fillRect/>
          </a:stretch>
        </p:blipFill>
        <p:spPr bwMode="auto">
          <a:xfrm>
            <a:off x="5508104" y="4293096"/>
            <a:ext cx="3131840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6313">
        <p:sndAc>
          <p:stSnd>
            <p:snd r:embed="rId2" name="explode.wav"/>
          </p:stSnd>
        </p:sndAc>
      </p:transition>
    </mc:Choice>
    <mc:Fallback xmlns="">
      <p:transition advClick="0" advTm="6313">
        <p:sndAc>
          <p:stSnd>
            <p:snd r:embed="rId7" name="explod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0" presetClass="exit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000"/>
                            </p:stCondLst>
                            <p:childTnLst>
                              <p:par>
                                <p:cTn id="22" presetID="10" presetClass="exit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10" presetClass="exit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6E89B7-80FE-42D6-A59E-D818C9CF466A}"/>
              </a:ext>
            </a:extLst>
          </p:cNvPr>
          <p:cNvSpPr txBox="1"/>
          <p:nvPr/>
        </p:nvSpPr>
        <p:spPr>
          <a:xfrm>
            <a:off x="827582" y="1581240"/>
            <a:ext cx="720080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/>
              <a:t>В один из первых дней войны, 26 июня 1941 года, эскадрилья 207-го дальнебомбардировочного авиационного полка под командованием капитана Николая Гастелло</a:t>
            </a:r>
          </a:p>
          <a:p>
            <a:r>
              <a:rPr lang="ru-RU" sz="2400" b="1" dirty="0"/>
              <a:t> вылетела для </a:t>
            </a:r>
          </a:p>
          <a:p>
            <a:r>
              <a:rPr lang="ru-RU" sz="2400" b="1" dirty="0"/>
              <a:t>нанесения удара</a:t>
            </a:r>
          </a:p>
          <a:p>
            <a:r>
              <a:rPr lang="ru-RU" sz="2400" b="1" dirty="0"/>
              <a:t> по немецким</a:t>
            </a:r>
          </a:p>
          <a:p>
            <a:r>
              <a:rPr lang="ru-RU" sz="2400" b="1" dirty="0"/>
              <a:t> боевым</a:t>
            </a:r>
          </a:p>
          <a:p>
            <a:r>
              <a:rPr lang="ru-RU" sz="2400" b="1" dirty="0"/>
              <a:t> колоннам, </a:t>
            </a:r>
          </a:p>
          <a:p>
            <a:r>
              <a:rPr lang="ru-RU" sz="2400" b="1" dirty="0"/>
              <a:t>двигавшимся </a:t>
            </a:r>
          </a:p>
          <a:p>
            <a:r>
              <a:rPr lang="ru-RU" sz="2400" b="1" dirty="0"/>
              <a:t>в Минск.</a:t>
            </a:r>
          </a:p>
          <a:p>
            <a:endParaRPr lang="ru-RU" sz="2400" dirty="0"/>
          </a:p>
          <a:p>
            <a:r>
              <a:rPr lang="ru-RU" sz="2400" dirty="0"/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FD054A-D360-41A9-8ABD-D085663E54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944" y="3400687"/>
            <a:ext cx="4680942" cy="28616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713A0EE-B1E6-4962-A582-3D12EDC0B2A2}"/>
              </a:ext>
            </a:extLst>
          </p:cNvPr>
          <p:cNvSpPr txBox="1"/>
          <p:nvPr/>
        </p:nvSpPr>
        <p:spPr>
          <a:xfrm flipH="1">
            <a:off x="611560" y="764704"/>
            <a:ext cx="76328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/>
              <a:t>«Огненный таран»  Гастелло  </a:t>
            </a:r>
          </a:p>
        </p:txBody>
      </p:sp>
    </p:spTree>
    <p:extLst>
      <p:ext uri="{BB962C8B-B14F-4D97-AF65-F5344CB8AC3E}">
        <p14:creationId xmlns:p14="http://schemas.microsoft.com/office/powerpoint/2010/main" val="27194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2495">
        <p:sndAc>
          <p:stSnd>
            <p:snd r:embed="rId2" name="explode.wav"/>
          </p:stSnd>
        </p:sndAc>
      </p:transition>
    </mc:Choice>
    <mc:Fallback xmlns="">
      <p:transition advClick="0" advTm="12495">
        <p:sndAc>
          <p:stSnd>
            <p:snd r:embed="rId4" name="explode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12E443D-2833-49D9-881C-8CFACC50AC65}"/>
              </a:ext>
            </a:extLst>
          </p:cNvPr>
          <p:cNvSpPr txBox="1"/>
          <p:nvPr/>
        </p:nvSpPr>
        <p:spPr>
          <a:xfrm>
            <a:off x="395536" y="15777"/>
            <a:ext cx="3240360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sz="2000" b="1" dirty="0"/>
              <a:t>Бомбардировщики настигли немцев в районе шоссе Молодечно-Радошковичи. Сбросив высоту до 600-800 метров, они атаковали противника с нижних пулемётных установок. Самолёты уже разворачивались в сторону аэродрома, как один из них был подбит зенитным снарядом и загорелся. Сбить пламя не удавалось, до своих было не дотянуть</a:t>
            </a:r>
            <a:r>
              <a:rPr lang="ru-RU" b="1" dirty="0"/>
              <a:t>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55CE858-D944-49EC-B73B-C82EFC728A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920" y="166328"/>
            <a:ext cx="5086692" cy="599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804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4115">
        <p:sndAc>
          <p:stSnd>
            <p:snd r:embed="rId2" name="explode.wav"/>
          </p:stSnd>
        </p:sndAc>
      </p:transition>
    </mc:Choice>
    <mc:Fallback xmlns="">
      <p:transition advClick="0" advTm="14115">
        <p:sndAc>
          <p:stSnd>
            <p:snd r:embed="rId4" name="explode.wav"/>
          </p:stSnd>
        </p:sndAc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6077965-B9F1-4E45-A9F3-CE7E7105444A}"/>
              </a:ext>
            </a:extLst>
          </p:cNvPr>
          <p:cNvSpPr txBox="1"/>
          <p:nvPr/>
        </p:nvSpPr>
        <p:spPr>
          <a:xfrm>
            <a:off x="5922963" y="1127060"/>
            <a:ext cx="2969518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sz="2000" b="1" dirty="0"/>
              <a:t>Теряя высоту, «Ил-4» неожиданно развернулся и врезался в колонну противника. Так был совершен легендарный «огненный таран» или таран наземной цели Гастелло, который стал образцом героизма и самопожертвования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A8217E4-8C45-4DC2-9B97-D62371004B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19" y="476672"/>
            <a:ext cx="5544617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502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3972">
        <p:sndAc>
          <p:stSnd>
            <p:snd r:embed="rId2" name="explode.wav"/>
          </p:stSnd>
        </p:sndAc>
      </p:transition>
    </mc:Choice>
    <mc:Fallback xmlns="">
      <p:transition advClick="0" advTm="13972">
        <p:sndAc>
          <p:stSnd>
            <p:snd r:embed="rId4" name="explode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/>
              <a:t>Сообщение о подвиге Гастелло</a:t>
            </a:r>
          </a:p>
        </p:txBody>
      </p:sp>
      <p:pic>
        <p:nvPicPr>
          <p:cNvPr id="38914" name="Picture 2" descr="Изображение"/>
          <p:cNvPicPr>
            <a:picLocks noChangeAspect="1" noChangeArrowheads="1"/>
          </p:cNvPicPr>
          <p:nvPr/>
        </p:nvPicPr>
        <p:blipFill>
          <a:blip r:embed="rId3" cstate="print"/>
          <a:srcRect l="5459" t="11203" r="5459" b="15920"/>
          <a:stretch>
            <a:fillRect/>
          </a:stretch>
        </p:blipFill>
        <p:spPr bwMode="auto">
          <a:xfrm>
            <a:off x="1039512" y="1715814"/>
            <a:ext cx="7636556" cy="444949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7540">
        <p:sndAc>
          <p:stSnd>
            <p:snd r:embed="rId2" name="explode.wav"/>
          </p:stSnd>
        </p:sndAc>
      </p:transition>
    </mc:Choice>
    <mc:Fallback xmlns="">
      <p:transition advClick="0" advTm="17540">
        <p:sndAc>
          <p:stSnd>
            <p:snd r:embed="rId4" name="explode.wav"/>
          </p:stSnd>
        </p:sndAc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603DAB-9DB5-4B12-B66B-6F3AD9817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/>
              <a:t>В Московском районе Санкт-Петербурга есть улица названная в честь Николая Гастелло и его бессмертного подвига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447CF1B-1C59-4BAC-A74A-049045D229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792" y="2467789"/>
            <a:ext cx="5682135" cy="393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641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2975">
        <p:sndAc>
          <p:stSnd>
            <p:snd r:embed="rId2" name="explode.wav"/>
          </p:stSnd>
        </p:sndAc>
      </p:transition>
    </mc:Choice>
    <mc:Fallback xmlns="">
      <p:transition advClick="0" advTm="12975">
        <p:sndAc>
          <p:stSnd>
            <p:snd r:embed="rId4" name="explode.wav"/>
          </p:stSnd>
        </p:sndAc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tint val="100000"/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980</TotalTime>
  <Words>195</Words>
  <Application>Microsoft Office PowerPoint</Application>
  <PresentationFormat>Экран (4:3)</PresentationFormat>
  <Paragraphs>26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Ион</vt:lpstr>
      <vt:lpstr>Легенда  Великой Отечественной войны</vt:lpstr>
      <vt:lpstr>Презентация PowerPoint</vt:lpstr>
      <vt:lpstr>Презентация PowerPoint</vt:lpstr>
      <vt:lpstr>Первый подвиг Гастелло</vt:lpstr>
      <vt:lpstr>Презентация PowerPoint</vt:lpstr>
      <vt:lpstr>Презентация PowerPoint</vt:lpstr>
      <vt:lpstr>Презентация PowerPoint</vt:lpstr>
      <vt:lpstr>Сообщение о подвиге Гастелло</vt:lpstr>
      <vt:lpstr>В Московском районе Санкт-Петербурга есть улица названная в честь Николая Гастелло и его бессмертного подвига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Легенда  Великой Отечественной войны</dc:title>
  <dc:creator>Елена Болгова</dc:creator>
  <cp:lastModifiedBy>Елена Болгова</cp:lastModifiedBy>
  <cp:revision>9</cp:revision>
  <dcterms:created xsi:type="dcterms:W3CDTF">2020-12-07T20:29:54Z</dcterms:created>
  <dcterms:modified xsi:type="dcterms:W3CDTF">2020-12-08T12:53:08Z</dcterms:modified>
</cp:coreProperties>
</file>